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embeddedFontLst>
    <p:embeddedFont>
      <p:font typeface="Bitter Medium"/>
      <p:regular r:id="rId19"/>
    </p:embeddedFont>
    <p:embeddedFont>
      <p:font typeface="Bitter Medium"/>
      <p:regular r:id="rId20"/>
    </p:embeddedFont>
    <p:embeddedFont>
      <p:font typeface="Bitter Medium"/>
      <p:regular r:id="rId21"/>
    </p:embeddedFont>
    <p:embeddedFont>
      <p:font typeface="Bitter Medium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  <p:embeddedFont>
      <p:font typeface="Open Sans"/>
      <p:regular r:id="rId25"/>
    </p:embeddedFont>
    <p:embeddedFont>
      <p:font typeface="Open Sans"/>
      <p:regular r:id="rId2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Relationship Id="rId23" Type="http://schemas.openxmlformats.org/officeDocument/2006/relationships/font" Target="fonts/font5.fntdata"/><Relationship Id="rId24" Type="http://schemas.openxmlformats.org/officeDocument/2006/relationships/font" Target="fonts/font6.fntdata"/><Relationship Id="rId25" Type="http://schemas.openxmlformats.org/officeDocument/2006/relationships/font" Target="fonts/font7.fntdata"/><Relationship Id="rId2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3771" y="505778"/>
            <a:ext cx="9198054" cy="1149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50"/>
              </a:lnSpc>
              <a:buNone/>
            </a:pPr>
            <a:r>
              <a:rPr lang="en-US" sz="7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AWS BUDGETS</a:t>
            </a:r>
            <a:endParaRPr lang="en-US" sz="7200" dirty="0"/>
          </a:p>
        </p:txBody>
      </p:sp>
      <p:sp>
        <p:nvSpPr>
          <p:cNvPr id="3" name="Text 1"/>
          <p:cNvSpPr/>
          <p:nvPr/>
        </p:nvSpPr>
        <p:spPr>
          <a:xfrm>
            <a:off x="643771" y="2096810"/>
            <a:ext cx="1826657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endParaRPr lang="en-US" sz="14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6913" y="2138243"/>
            <a:ext cx="8791575" cy="613695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174974" y="2096810"/>
            <a:ext cx="1826657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3893" y="521613"/>
            <a:ext cx="8397121" cy="592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Cost Optimization Using AWS Budgets</a:t>
            </a:r>
            <a:endParaRPr lang="en-US" sz="3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3893" y="1612225"/>
            <a:ext cx="6419969" cy="641996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54158" y="1612225"/>
            <a:ext cx="758785" cy="1168837"/>
          </a:xfrm>
          <a:prstGeom prst="roundRect">
            <a:avLst>
              <a:gd name="adj" fmla="val 36002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212" y="2018824"/>
            <a:ext cx="284559" cy="35564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502610" y="1801892"/>
            <a:ext cx="2616875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Detect Underutilization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8502610" y="2288024"/>
            <a:ext cx="5471517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 inefficient Reserved Instances and Savings Plans.</a:t>
            </a:r>
            <a:endParaRPr lang="en-US" sz="1450" dirty="0"/>
          </a:p>
        </p:txBody>
      </p:sp>
      <p:sp>
        <p:nvSpPr>
          <p:cNvPr id="8" name="Shape 4"/>
          <p:cNvSpPr/>
          <p:nvPr/>
        </p:nvSpPr>
        <p:spPr>
          <a:xfrm>
            <a:off x="7554158" y="2923342"/>
            <a:ext cx="758785" cy="1168837"/>
          </a:xfrm>
          <a:prstGeom prst="roundRect">
            <a:avLst>
              <a:gd name="adj" fmla="val 36002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212" y="3329940"/>
            <a:ext cx="284559" cy="35564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502610" y="3113008"/>
            <a:ext cx="2371249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Maximize Efficiency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8502610" y="3599140"/>
            <a:ext cx="5471517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Set utilization thresholds for optimal savings.</a:t>
            </a:r>
            <a:endParaRPr lang="en-US" sz="1450" dirty="0"/>
          </a:p>
        </p:txBody>
      </p:sp>
      <p:sp>
        <p:nvSpPr>
          <p:cNvPr id="12" name="Shape 7"/>
          <p:cNvSpPr/>
          <p:nvPr/>
        </p:nvSpPr>
        <p:spPr>
          <a:xfrm>
            <a:off x="7554158" y="4234458"/>
            <a:ext cx="758785" cy="1168837"/>
          </a:xfrm>
          <a:prstGeom prst="roundRect">
            <a:avLst>
              <a:gd name="adj" fmla="val 36002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212" y="4641056"/>
            <a:ext cx="284559" cy="35564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502610" y="4424124"/>
            <a:ext cx="2468523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Prevent Overspending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8502610" y="4910257"/>
            <a:ext cx="5471517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forecast alerts to avoid unexpected costs.</a:t>
            </a:r>
            <a:endParaRPr lang="en-US" sz="1450" dirty="0"/>
          </a:p>
        </p:txBody>
      </p:sp>
      <p:sp>
        <p:nvSpPr>
          <p:cNvPr id="16" name="Shape 10"/>
          <p:cNvSpPr/>
          <p:nvPr/>
        </p:nvSpPr>
        <p:spPr>
          <a:xfrm>
            <a:off x="7554158" y="5545574"/>
            <a:ext cx="758785" cy="1168837"/>
          </a:xfrm>
          <a:prstGeom prst="roundRect">
            <a:avLst>
              <a:gd name="adj" fmla="val 36002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212" y="5952172"/>
            <a:ext cx="284559" cy="35564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8502610" y="5735241"/>
            <a:ext cx="2469713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Dynamic Adjustments</a:t>
            </a:r>
            <a:endParaRPr lang="en-US" sz="1850" dirty="0"/>
          </a:p>
        </p:txBody>
      </p:sp>
      <p:sp>
        <p:nvSpPr>
          <p:cNvPr id="19" name="Text 12"/>
          <p:cNvSpPr/>
          <p:nvPr/>
        </p:nvSpPr>
        <p:spPr>
          <a:xfrm>
            <a:off x="8502610" y="6221373"/>
            <a:ext cx="5471517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Leverage auto-adjusted budgets for fluctuating usage.</a:t>
            </a:r>
            <a:endParaRPr lang="en-US" sz="14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9378"/>
            <a:ext cx="66977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Summary and Next Steps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51785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FF8F0"/>
          </a:solidFill>
          <a:ln w="30480">
            <a:solidFill>
              <a:srgbClr val="E2C8B5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851785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D2600F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109079"/>
            <a:ext cx="41763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Proactive Financial Governance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599497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AWS Budgets offer robust control over cloud spending.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851785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FFF8F0"/>
          </a:solidFill>
          <a:ln w="30480">
            <a:solidFill>
              <a:srgbClr val="E2C8B5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8067" y="2851785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D2600F"/>
          </a:solidFill>
          <a:ln/>
        </p:spPr>
      </p:sp>
      <p:sp>
        <p:nvSpPr>
          <p:cNvPr id="9" name="Text 7"/>
          <p:cNvSpPr/>
          <p:nvPr/>
        </p:nvSpPr>
        <p:spPr>
          <a:xfrm>
            <a:off x="7777282" y="3109079"/>
            <a:ext cx="32679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Reduced Overspend Risk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77282" y="3599497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Flexible budget types and automated actions ensure compliance.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809411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FF8F0"/>
          </a:solidFill>
          <a:ln w="30480">
            <a:solidFill>
              <a:srgbClr val="E2C8B5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63310" y="4809411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D2600F"/>
          </a:solidFill>
          <a:ln/>
        </p:spPr>
      </p:sp>
      <p:sp>
        <p:nvSpPr>
          <p:cNvPr id="13" name="Text 11"/>
          <p:cNvSpPr/>
          <p:nvPr/>
        </p:nvSpPr>
        <p:spPr>
          <a:xfrm>
            <a:off x="1142524" y="5066705"/>
            <a:ext cx="45356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Comprehensive Cost Management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42524" y="5557123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Seamless integration with other AWS tools.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809411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FFF8F0"/>
          </a:solidFill>
          <a:ln w="30480">
            <a:solidFill>
              <a:srgbClr val="E2C8B5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8067" y="4809411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D2600F"/>
          </a:solidFill>
          <a:ln/>
        </p:spPr>
      </p:sp>
      <p:sp>
        <p:nvSpPr>
          <p:cNvPr id="17" name="Text 15"/>
          <p:cNvSpPr/>
          <p:nvPr/>
        </p:nvSpPr>
        <p:spPr>
          <a:xfrm>
            <a:off x="7777282" y="50667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Actionable Insight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77282" y="5557123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Start with a monthly cost budget and enable alerts today!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83131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THANK YOU</a:t>
            </a:r>
            <a:endParaRPr lang="en-US" sz="3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AWS Budgets: Managing Your Cloud Costs Effectively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Proactive monitoring and control of AWS spending.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Alerts on actual and forecasted budget breaches.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43269"/>
            <a:ext cx="58653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What is AWS Budgets?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845838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FF8F0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3815358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D2600F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350567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D2600F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5761" y="3675817"/>
            <a:ext cx="272177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441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Track Costs &amp; Usage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4903232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 budgets for precise financial oversight.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3845838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FF8F0"/>
          </a:solidFill>
          <a:ln/>
        </p:spPr>
      </p:sp>
      <p:sp>
        <p:nvSpPr>
          <p:cNvPr id="10" name="Shape 7"/>
          <p:cNvSpPr/>
          <p:nvPr/>
        </p:nvSpPr>
        <p:spPr>
          <a:xfrm>
            <a:off x="5216962" y="3815358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D2600F"/>
          </a:solidFill>
          <a:ln/>
        </p:spPr>
      </p:sp>
      <p:sp>
        <p:nvSpPr>
          <p:cNvPr id="11" name="Shape 8"/>
          <p:cNvSpPr/>
          <p:nvPr/>
        </p:nvSpPr>
        <p:spPr>
          <a:xfrm>
            <a:off x="6974860" y="350567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D2600F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933" y="3675817"/>
            <a:ext cx="272177" cy="34016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74256" y="4412813"/>
            <a:ext cx="28601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Flexible Budget Types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5474256" y="4903232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Fixed, variable, or auto-adjusted options.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640133" y="3845838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FF8F0"/>
          </a:solidFill>
          <a:ln/>
        </p:spPr>
      </p:sp>
      <p:sp>
        <p:nvSpPr>
          <p:cNvPr id="16" name="Shape 12"/>
          <p:cNvSpPr/>
          <p:nvPr/>
        </p:nvSpPr>
        <p:spPr>
          <a:xfrm>
            <a:off x="9640133" y="3815358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D2600F"/>
          </a:solidFill>
          <a:ln/>
        </p:spPr>
      </p:sp>
      <p:sp>
        <p:nvSpPr>
          <p:cNvPr id="17" name="Shape 13"/>
          <p:cNvSpPr/>
          <p:nvPr/>
        </p:nvSpPr>
        <p:spPr>
          <a:xfrm>
            <a:off x="11398032" y="350567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D2600F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2105" y="3675817"/>
            <a:ext cx="272177" cy="340162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97427" y="441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Daily Updates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9897427" y="4903232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Budget data refreshes up to 3 times daily for accuracy.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48307"/>
            <a:ext cx="58103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Types of AWS Budgets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810714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57720" y="40020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Cost Budgets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757720" y="4492466"/>
            <a:ext cx="31946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Track spending limits across services and accounts.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3810714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9823" y="40020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Usage Budgets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199823" y="4492466"/>
            <a:ext cx="319468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Monitor resource consumption volumes (e.g., EC2 hours).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3810714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641925" y="40020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RI &amp; Savings Plans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641925" y="4492466"/>
            <a:ext cx="31946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Track Reserved Instances and Savings Plans efficiency.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4602"/>
            <a:ext cx="84354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Creating a Budget: Step-by-Step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77170"/>
            <a:ext cx="6436400" cy="226814"/>
          </a:xfrm>
          <a:prstGeom prst="roundRect">
            <a:avLst>
              <a:gd name="adj" fmla="val 4200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0604" y="35307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Access Console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4021217"/>
            <a:ext cx="59827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AWS Cost Management &gt; Budgets.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00211" y="2737009"/>
            <a:ext cx="6436400" cy="226814"/>
          </a:xfrm>
          <a:prstGeom prst="roundRect">
            <a:avLst>
              <a:gd name="adj" fmla="val 4200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27025" y="31906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Choose Type &amp; Period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27025" y="3681055"/>
            <a:ext cx="59827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Daily, monthly, quarterly, or annually.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5121116"/>
            <a:ext cx="6436400" cy="226814"/>
          </a:xfrm>
          <a:prstGeom prst="roundRect">
            <a:avLst>
              <a:gd name="adj" fmla="val 4200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0604" y="55747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Define Amount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0604" y="6065163"/>
            <a:ext cx="59827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Fixed or planned variable budget.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00211" y="4780955"/>
            <a:ext cx="6436400" cy="226814"/>
          </a:xfrm>
          <a:prstGeom prst="roundRect">
            <a:avLst>
              <a:gd name="adj" fmla="val 4200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27025" y="52345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Apply Filters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27025" y="5725001"/>
            <a:ext cx="59827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 service, account, region, or tags.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7544752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Budget Notifications and Alerts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74280" y="1752481"/>
            <a:ext cx="6342102" cy="1316117"/>
          </a:xfrm>
          <a:prstGeom prst="roundRect">
            <a:avLst>
              <a:gd name="adj" fmla="val 6580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803237" y="1981438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Configure Alerts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803237" y="2509718"/>
            <a:ext cx="588418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 actual or forecasted threshold breaches.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574280" y="3274695"/>
            <a:ext cx="6342102" cy="1316117"/>
          </a:xfrm>
          <a:prstGeom prst="roundRect">
            <a:avLst>
              <a:gd name="adj" fmla="val 6580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803237" y="3503652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Delivery Channels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803237" y="4031933"/>
            <a:ext cx="588418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Email and Amazon SNS topics.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74280" y="4796909"/>
            <a:ext cx="6342102" cy="1316117"/>
          </a:xfrm>
          <a:prstGeom prst="roundRect">
            <a:avLst>
              <a:gd name="adj" fmla="val 6580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803237" y="5025866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Threshold Examples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7803237" y="5554147"/>
            <a:ext cx="588418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80% usage alert, forecasted overspend warning.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45043"/>
            <a:ext cx="118730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AWS Budget Actions: Automate Cost Controls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407450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4541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Automate Responses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5031938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Trigger actions on budget breaches.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3407450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4541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Restrict Provisioning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5031938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Via IAM policies to control resource creation.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3407450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541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Approval Workflows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031938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Support for manual approval of actions.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728757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Integration with AWS Services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0604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AWS Cost Explorer: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Visualize cost and usage trends for deep insights.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574280" y="2438043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AWS Chatbot: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Receive budget alerts directly in Slack or Amazon Chime.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3170039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AWS Service Catalog: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Track costs on approved products and services.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94084"/>
            <a:ext cx="81837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Best Practices for AWS Budgets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35649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78860" y="339899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4343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Granular Budgets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3924776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Separate budgets per workload or team for detailed tracking.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56884" y="335649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541955" y="339899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194000" y="34343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Scope Monitoring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194000" y="3924776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budget scopes for specific services or tags.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510420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78860" y="514671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530906" y="51820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Regular Review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530906" y="5672495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Adjust budgets based on usage trends and forecasts.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56884" y="510420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541955" y="514671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194000" y="51820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Combine Tools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194000" y="5672495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Pair with AWS Cost Explorer for deeper insights.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2025-07-28T06:34:39Z</dcterms:created>
  <dcterms:modified xsi:type="dcterms:W3CDTF">2025-07-28T06:34:39Z</dcterms:modified>
</cp:coreProperties>
</file>